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77" r:id="rId4"/>
    <p:sldId id="282" r:id="rId5"/>
    <p:sldId id="278" r:id="rId6"/>
    <p:sldId id="283" r:id="rId7"/>
    <p:sldId id="279" r:id="rId8"/>
    <p:sldId id="284" r:id="rId9"/>
    <p:sldId id="270" r:id="rId10"/>
  </p:sldIdLst>
  <p:sldSz cx="12192000" cy="6858000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B33F"/>
    <a:srgbClr val="EE1A23"/>
    <a:srgbClr val="BF5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 snapToGrid="0">
      <p:cViewPr varScale="1">
        <p:scale>
          <a:sx n="109" d="100"/>
          <a:sy n="109" d="100"/>
        </p:scale>
        <p:origin x="216" y="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3f01bd7fd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b3f01bd7fd_1_12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b3f01bd7fd_1_124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2404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3f01bd7fd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b3f01bd7fd_1_12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b3f01bd7fd_1_124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2549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b3f01bd7fd_1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g2b3f01bd7fd_1_14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2b3f01bd7fd_1_141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371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3f01bd7fd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b3f01bd7fd_1_12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b3f01bd7fd_1_124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5358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3f01bd7fd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b3f01bd7fd_1_12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b3f01bd7fd_1_124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2599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3f01bd7fd_1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b3f01bd7fd_1_12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b3f01bd7fd_1_124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5358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5" name="Google Shape;355;p27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7:notes"/>
          <p:cNvSpPr txBox="1">
            <a:spLocks noGrp="1"/>
          </p:cNvSpPr>
          <p:nvPr>
            <p:ph type="sldNum" idx="12"/>
          </p:nvPr>
        </p:nvSpPr>
        <p:spPr>
          <a:xfrm>
            <a:off x="5179484" y="6509286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624179" y="6392122"/>
            <a:ext cx="187678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1365422" y="641401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624179" y="6392122"/>
            <a:ext cx="187678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6932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624179" y="6392122"/>
            <a:ext cx="187678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 sz="4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0" y="0"/>
            <a:ext cx="12192000" cy="230188"/>
          </a:xfrm>
          <a:prstGeom prst="rect">
            <a:avLst/>
          </a:prstGeom>
          <a:gradFill>
            <a:gsLst>
              <a:gs pos="0">
                <a:srgbClr val="213F76"/>
              </a:gs>
              <a:gs pos="50000">
                <a:srgbClr val="2F5CAB"/>
              </a:gs>
              <a:gs pos="100000">
                <a:srgbClr val="0795B7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0" y="6239185"/>
            <a:ext cx="12192000" cy="162783"/>
          </a:xfrm>
          <a:prstGeom prst="rect">
            <a:avLst/>
          </a:prstGeom>
          <a:gradFill>
            <a:gsLst>
              <a:gs pos="0">
                <a:srgbClr val="213F76"/>
              </a:gs>
              <a:gs pos="50000">
                <a:srgbClr val="2F5CAB"/>
              </a:gs>
              <a:gs pos="100000">
                <a:srgbClr val="0795B7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/>
          <p:nvPr/>
        </p:nvSpPr>
        <p:spPr>
          <a:xfrm>
            <a:off x="2177394" y="2000522"/>
            <a:ext cx="7837200" cy="1283400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2849000" y="2197325"/>
            <a:ext cx="64941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 err="1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또코리</a:t>
            </a:r>
            <a:r>
              <a:rPr lang="ko-KR" altLang="en-US" sz="3200" b="1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 개발</a:t>
            </a:r>
            <a:r>
              <a:rPr lang="ko-KR" sz="3200" b="1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 포트폴리오</a:t>
            </a:r>
            <a:endParaRPr lang="en" sz="3200" b="1" dirty="0">
              <a:solidFill>
                <a:srgbClr val="002856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500" b="1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실무경험을 가진 준비된 인재</a:t>
            </a:r>
          </a:p>
        </p:txBody>
      </p:sp>
      <p:sp>
        <p:nvSpPr>
          <p:cNvPr id="81" name="Google Shape;81;p13"/>
          <p:cNvSpPr txBox="1"/>
          <p:nvPr/>
        </p:nvSpPr>
        <p:spPr>
          <a:xfrm>
            <a:off x="5221542" y="3743986"/>
            <a:ext cx="18758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b="1" i="0" u="none" strike="noStrike" cap="none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지원자 : </a:t>
            </a:r>
            <a:r>
              <a:rPr lang="ko-KR" altLang="en-US" sz="1800" b="1" i="0" u="none" strike="noStrike" cap="none" dirty="0" err="1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또코리</a:t>
            </a:r>
            <a:endParaRPr dirty="0"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1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2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675201" y="506267"/>
            <a:ext cx="69762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000" b="1" i="0" u="none" strike="noStrike" cap="none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목차</a:t>
            </a:r>
            <a:endParaRPr sz="2000" b="0" i="0" u="none" strike="noStrike" cap="none">
              <a:solidFill>
                <a:srgbClr val="002856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271482" y="454701"/>
            <a:ext cx="1505067" cy="503243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675200" y="1009510"/>
            <a:ext cx="10678599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b="0" i="0" u="none" strike="noStrike" cap="none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주요 프로젝트</a:t>
            </a:r>
            <a:br>
              <a:rPr lang="ko-KR" sz="1800" b="0" i="0" u="none" strike="noStrike" cap="none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</a:br>
            <a:r>
              <a:rPr lang="ko-KR" alt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학식 </a:t>
            </a:r>
            <a:r>
              <a:rPr lang="ko-KR" altLang="en-US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메이트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매칭 서비스 플랫폼</a:t>
            </a:r>
            <a:endParaRPr lang="en-US" altLang="ko-KR"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스마트 </a:t>
            </a:r>
            <a:r>
              <a:rPr lang="ko-KR" altLang="en-US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팩토리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제품 검수 시스템 서비스 구축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>
              <a:lnSpc>
                <a:spcPct val="200000"/>
              </a:lnSpc>
            </a:pPr>
            <a:r>
              <a:rPr lang="en-US" alt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손소독제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자동 살포 로봇 개발</a:t>
            </a:r>
            <a:endParaRPr lang="en-US" altLang="ko-KR"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>
              <a:lnSpc>
                <a:spcPct val="200000"/>
              </a:lnSpc>
            </a:pP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기타 등등</a:t>
            </a:r>
            <a:endParaRPr lang="en-US" altLang="ko-KR"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3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284396" y="506267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자기</a:t>
            </a:r>
            <a:r>
              <a:rPr lang="ko-KR" sz="2000" b="1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소개서</a:t>
            </a:r>
            <a:endParaRPr dirty="0"/>
          </a:p>
        </p:txBody>
      </p:sp>
      <p:sp>
        <p:nvSpPr>
          <p:cNvPr id="99" name="Google Shape;99;p15"/>
          <p:cNvSpPr/>
          <p:nvPr/>
        </p:nvSpPr>
        <p:spPr>
          <a:xfrm>
            <a:off x="271475" y="454700"/>
            <a:ext cx="2069700" cy="503400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100" name="Google Shape;100;p15"/>
          <p:cNvCxnSpPr>
            <a:cxnSpLocks/>
          </p:cNvCxnSpPr>
          <p:nvPr/>
        </p:nvCxnSpPr>
        <p:spPr>
          <a:xfrm>
            <a:off x="1872592" y="1402597"/>
            <a:ext cx="0" cy="3632016"/>
          </a:xfrm>
          <a:prstGeom prst="straightConnector1">
            <a:avLst/>
          </a:prstGeom>
          <a:noFill/>
          <a:ln w="57150" cap="flat" cmpd="sng">
            <a:solidFill>
              <a:srgbClr val="43C0C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" name="Google Shape;101;p15"/>
          <p:cNvSpPr txBox="1"/>
          <p:nvPr/>
        </p:nvSpPr>
        <p:spPr>
          <a:xfrm>
            <a:off x="462675" y="1454175"/>
            <a:ext cx="1366126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이      </a:t>
            </a:r>
            <a:r>
              <a:rPr 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름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462674" y="2671436"/>
            <a:ext cx="1366121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en-US" alt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Email</a:t>
            </a:r>
            <a:endParaRPr sz="1300" dirty="0"/>
          </a:p>
        </p:txBody>
      </p:sp>
      <p:sp>
        <p:nvSpPr>
          <p:cNvPr id="103" name="Google Shape;103;p15"/>
          <p:cNvSpPr txBox="1"/>
          <p:nvPr/>
        </p:nvSpPr>
        <p:spPr>
          <a:xfrm>
            <a:off x="462674" y="1946516"/>
            <a:ext cx="1366122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소</a:t>
            </a:r>
            <a:r>
              <a:rPr lang="en-US" alt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	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개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1893682" y="1454175"/>
            <a:ext cx="9835638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chemeClr val="dk1"/>
              </a:buClr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또 코 리</a:t>
            </a:r>
          </a:p>
        </p:txBody>
      </p:sp>
      <p:sp>
        <p:nvSpPr>
          <p:cNvPr id="105" name="Google Shape;105;p15"/>
          <p:cNvSpPr txBox="1"/>
          <p:nvPr/>
        </p:nvSpPr>
        <p:spPr>
          <a:xfrm>
            <a:off x="1893683" y="1915810"/>
            <a:ext cx="9747327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효율적인 데이터 관리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응답시간 최적화에 관심이 많습니다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도전의 중요성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지식의 공유와 협업의 가치를 알고있습니다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.</a:t>
            </a:r>
            <a:endParaRPr lang="ko-KR" altLang="en-US" sz="17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1893684" y="2654372"/>
            <a:ext cx="5967900" cy="48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또코리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@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ddoko.co.kr</a:t>
            </a:r>
            <a:endParaRPr lang="ko-KR" altLang="en-US" sz="17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1893682" y="3537223"/>
            <a:ext cx="6805467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altLang="ko-KR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Gitghub</a:t>
            </a:r>
            <a:r>
              <a:rPr lang="en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주소</a:t>
            </a:r>
            <a:endParaRPr lang="en-US" altLang="ko-KR" sz="17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462674" y="3530498"/>
            <a:ext cx="1366107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en-US" alt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Github</a:t>
            </a:r>
            <a:endParaRPr sz="1300" dirty="0"/>
          </a:p>
        </p:txBody>
      </p:sp>
      <p:sp>
        <p:nvSpPr>
          <p:cNvPr id="109" name="Google Shape;109;p15"/>
          <p:cNvSpPr txBox="1"/>
          <p:nvPr/>
        </p:nvSpPr>
        <p:spPr>
          <a:xfrm>
            <a:off x="2354200" y="475550"/>
            <a:ext cx="436191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xxx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실무 경험을 가진 준비된 인재</a:t>
            </a:r>
          </a:p>
        </p:txBody>
      </p:sp>
      <p:sp>
        <p:nvSpPr>
          <p:cNvPr id="19" name="Google Shape;107;p15">
            <a:extLst>
              <a:ext uri="{FF2B5EF4-FFF2-40B4-BE49-F238E27FC236}">
                <a16:creationId xmlns:a16="http://schemas.microsoft.com/office/drawing/2014/main" id="{1156D962-0C92-224B-8F03-27F30F280399}"/>
              </a:ext>
            </a:extLst>
          </p:cNvPr>
          <p:cNvSpPr txBox="1"/>
          <p:nvPr/>
        </p:nvSpPr>
        <p:spPr>
          <a:xfrm>
            <a:off x="1893682" y="4449785"/>
            <a:ext cx="6805467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블로그</a:t>
            </a:r>
            <a:r>
              <a:rPr lang="en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주소</a:t>
            </a:r>
            <a:endParaRPr lang="en-US" altLang="ko-KR" sz="17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0" name="Google Shape;108;p15">
            <a:extLst>
              <a:ext uri="{FF2B5EF4-FFF2-40B4-BE49-F238E27FC236}">
                <a16:creationId xmlns:a16="http://schemas.microsoft.com/office/drawing/2014/main" id="{3CB3FF4F-5B43-A149-A366-AA8F614F09EC}"/>
              </a:ext>
            </a:extLst>
          </p:cNvPr>
          <p:cNvSpPr txBox="1"/>
          <p:nvPr/>
        </p:nvSpPr>
        <p:spPr>
          <a:xfrm>
            <a:off x="462674" y="4443060"/>
            <a:ext cx="1366107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블로그</a:t>
            </a:r>
            <a:endParaRPr sz="1300" dirty="0"/>
          </a:p>
        </p:txBody>
      </p:sp>
    </p:spTree>
    <p:extLst>
      <p:ext uri="{BB962C8B-B14F-4D97-AF65-F5344CB8AC3E}">
        <p14:creationId xmlns:p14="http://schemas.microsoft.com/office/powerpoint/2010/main" val="321187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4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284396" y="506267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자기</a:t>
            </a:r>
            <a:r>
              <a:rPr lang="ko-KR" sz="2000" b="1" dirty="0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소개서</a:t>
            </a:r>
            <a:endParaRPr dirty="0"/>
          </a:p>
        </p:txBody>
      </p:sp>
      <p:sp>
        <p:nvSpPr>
          <p:cNvPr id="99" name="Google Shape;99;p15"/>
          <p:cNvSpPr/>
          <p:nvPr/>
        </p:nvSpPr>
        <p:spPr>
          <a:xfrm>
            <a:off x="271475" y="454700"/>
            <a:ext cx="2069700" cy="503400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100" name="Google Shape;100;p15"/>
          <p:cNvCxnSpPr>
            <a:cxnSpLocks/>
          </p:cNvCxnSpPr>
          <p:nvPr/>
        </p:nvCxnSpPr>
        <p:spPr>
          <a:xfrm>
            <a:off x="1872592" y="1402597"/>
            <a:ext cx="0" cy="3632016"/>
          </a:xfrm>
          <a:prstGeom prst="straightConnector1">
            <a:avLst/>
          </a:prstGeom>
          <a:noFill/>
          <a:ln w="57150" cap="flat" cmpd="sng">
            <a:solidFill>
              <a:srgbClr val="43C0C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" name="Google Shape;101;p15"/>
          <p:cNvSpPr txBox="1"/>
          <p:nvPr/>
        </p:nvSpPr>
        <p:spPr>
          <a:xfrm>
            <a:off x="462675" y="1454175"/>
            <a:ext cx="1366126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이      </a:t>
            </a:r>
            <a:r>
              <a:rPr 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름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462674" y="3561227"/>
            <a:ext cx="1366121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도구</a:t>
            </a:r>
            <a:endParaRPr sz="1300" dirty="0"/>
          </a:p>
        </p:txBody>
      </p:sp>
      <p:sp>
        <p:nvSpPr>
          <p:cNvPr id="103" name="Google Shape;103;p15"/>
          <p:cNvSpPr txBox="1"/>
          <p:nvPr/>
        </p:nvSpPr>
        <p:spPr>
          <a:xfrm>
            <a:off x="462674" y="1946516"/>
            <a:ext cx="1366122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기술 스택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1893682" y="1454175"/>
            <a:ext cx="9835638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chemeClr val="dk1"/>
              </a:buClr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또 코 리</a:t>
            </a:r>
          </a:p>
        </p:txBody>
      </p:sp>
      <p:sp>
        <p:nvSpPr>
          <p:cNvPr id="105" name="Google Shape;105;p15"/>
          <p:cNvSpPr txBox="1"/>
          <p:nvPr/>
        </p:nvSpPr>
        <p:spPr>
          <a:xfrm>
            <a:off x="1893684" y="1915810"/>
            <a:ext cx="3463762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JAVA, Spring boot, TypeScript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NodeJs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 </a:t>
            </a:r>
            <a:r>
              <a:rPr lang="en-US" altLang="ko-KR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NextJs</a:t>
            </a:r>
            <a:endParaRPr lang="en-US" altLang="ko-KR" sz="17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1893684" y="3544163"/>
            <a:ext cx="3076891" cy="48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인텔리제이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vs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코드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깃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지라</a:t>
            </a:r>
          </a:p>
        </p:txBody>
      </p:sp>
      <p:sp>
        <p:nvSpPr>
          <p:cNvPr id="109" name="Google Shape;109;p15"/>
          <p:cNvSpPr txBox="1"/>
          <p:nvPr/>
        </p:nvSpPr>
        <p:spPr>
          <a:xfrm>
            <a:off x="2354200" y="475550"/>
            <a:ext cx="436191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xxx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실무 경험을 가진 준비된 인재</a:t>
            </a:r>
          </a:p>
        </p:txBody>
      </p:sp>
      <p:sp>
        <p:nvSpPr>
          <p:cNvPr id="21" name="Google Shape;106;p15">
            <a:extLst>
              <a:ext uri="{FF2B5EF4-FFF2-40B4-BE49-F238E27FC236}">
                <a16:creationId xmlns:a16="http://schemas.microsoft.com/office/drawing/2014/main" id="{B5FA2057-2EA7-A34D-BA65-B79AD5827B73}"/>
              </a:ext>
            </a:extLst>
          </p:cNvPr>
          <p:cNvSpPr txBox="1"/>
          <p:nvPr/>
        </p:nvSpPr>
        <p:spPr>
          <a:xfrm>
            <a:off x="1893682" y="2852713"/>
            <a:ext cx="3076901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MySQL, MariaDB, Redis</a:t>
            </a:r>
          </a:p>
        </p:txBody>
      </p:sp>
      <p:sp>
        <p:nvSpPr>
          <p:cNvPr id="22" name="Google Shape;102;p15">
            <a:extLst>
              <a:ext uri="{FF2B5EF4-FFF2-40B4-BE49-F238E27FC236}">
                <a16:creationId xmlns:a16="http://schemas.microsoft.com/office/drawing/2014/main" id="{74AB5A60-62B8-7A4C-9EB2-CE805F067C45}"/>
              </a:ext>
            </a:extLst>
          </p:cNvPr>
          <p:cNvSpPr txBox="1"/>
          <p:nvPr/>
        </p:nvSpPr>
        <p:spPr>
          <a:xfrm>
            <a:off x="462674" y="2874761"/>
            <a:ext cx="136612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DataBase</a:t>
            </a:r>
            <a:endParaRPr lang="en-US" altLang="ko-KR"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3" name="Google Shape;103;p15">
            <a:extLst>
              <a:ext uri="{FF2B5EF4-FFF2-40B4-BE49-F238E27FC236}">
                <a16:creationId xmlns:a16="http://schemas.microsoft.com/office/drawing/2014/main" id="{9770EF8F-E089-154D-A88E-BF29133613AA}"/>
              </a:ext>
            </a:extLst>
          </p:cNvPr>
          <p:cNvSpPr txBox="1"/>
          <p:nvPr/>
        </p:nvSpPr>
        <p:spPr>
          <a:xfrm>
            <a:off x="6096000" y="1946516"/>
            <a:ext cx="1366122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영어</a:t>
            </a:r>
            <a:r>
              <a:rPr lang="en-US" alt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/</a:t>
            </a:r>
            <a:r>
              <a:rPr lang="ko-KR" altLang="en-US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자격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4" name="Google Shape;105;p15">
            <a:extLst>
              <a:ext uri="{FF2B5EF4-FFF2-40B4-BE49-F238E27FC236}">
                <a16:creationId xmlns:a16="http://schemas.microsoft.com/office/drawing/2014/main" id="{29933DF2-E44F-5A46-8538-DC6F871F0400}"/>
              </a:ext>
            </a:extLst>
          </p:cNvPr>
          <p:cNvSpPr txBox="1"/>
          <p:nvPr/>
        </p:nvSpPr>
        <p:spPr>
          <a:xfrm>
            <a:off x="7527010" y="1915810"/>
            <a:ext cx="3463762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정보처리기사 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취득일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영어 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: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ko-KR" altLang="en-US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시험종류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점수</a:t>
            </a:r>
            <a:endParaRPr lang="en-US" altLang="ko-KR" sz="17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5" name="Google Shape;103;p15">
            <a:extLst>
              <a:ext uri="{FF2B5EF4-FFF2-40B4-BE49-F238E27FC236}">
                <a16:creationId xmlns:a16="http://schemas.microsoft.com/office/drawing/2014/main" id="{992F7E48-DB12-6C4D-BEC7-091C4ACFB3EC}"/>
              </a:ext>
            </a:extLst>
          </p:cNvPr>
          <p:cNvSpPr txBox="1"/>
          <p:nvPr/>
        </p:nvSpPr>
        <p:spPr>
          <a:xfrm>
            <a:off x="6096000" y="3329665"/>
            <a:ext cx="1366122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altLang="en-US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수상이력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6" name="Google Shape;105;p15">
            <a:extLst>
              <a:ext uri="{FF2B5EF4-FFF2-40B4-BE49-F238E27FC236}">
                <a16:creationId xmlns:a16="http://schemas.microsoft.com/office/drawing/2014/main" id="{936EBB54-9092-114B-9707-239B16FDECA2}"/>
              </a:ext>
            </a:extLst>
          </p:cNvPr>
          <p:cNvSpPr txBox="1"/>
          <p:nvPr/>
        </p:nvSpPr>
        <p:spPr>
          <a:xfrm>
            <a:off x="7527009" y="3298959"/>
            <a:ext cx="4202309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대회명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: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ko-KR" altLang="en-US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상훈명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대한민국 장관상 수상</a:t>
            </a:r>
            <a:r>
              <a:rPr lang="en-US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39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/>
        </p:nvSpPr>
        <p:spPr>
          <a:xfrm>
            <a:off x="529100" y="995625"/>
            <a:ext cx="8533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800" b="1" i="0" u="none" strike="noStrike" cap="none" dirty="0" err="1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백엔드</a:t>
            </a:r>
            <a:r>
              <a:rPr lang="ko-KR" altLang="en-US" sz="1800" b="1" i="0" u="none" strike="noStrike" cap="none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 서비스 플랫폼 개발</a:t>
            </a:r>
          </a:p>
        </p:txBody>
      </p:sp>
      <p:sp>
        <p:nvSpPr>
          <p:cNvPr id="116" name="Google Shape;116;p16"/>
          <p:cNvSpPr txBox="1"/>
          <p:nvPr/>
        </p:nvSpPr>
        <p:spPr>
          <a:xfrm>
            <a:off x="284396" y="506267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000" b="1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프로젝트 소개서</a:t>
            </a:r>
            <a:endParaRPr/>
          </a:p>
        </p:txBody>
      </p:sp>
      <p:sp>
        <p:nvSpPr>
          <p:cNvPr id="117" name="Google Shape;117;p16"/>
          <p:cNvSpPr/>
          <p:nvPr/>
        </p:nvSpPr>
        <p:spPr>
          <a:xfrm>
            <a:off x="271475" y="454700"/>
            <a:ext cx="2069700" cy="503400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18" name="Google Shape;11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5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120" name="Google Shape;120;p16"/>
          <p:cNvSpPr txBox="1"/>
          <p:nvPr/>
        </p:nvSpPr>
        <p:spPr>
          <a:xfrm>
            <a:off x="462674" y="1454175"/>
            <a:ext cx="136612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이      </a:t>
            </a:r>
            <a:r>
              <a:rPr 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름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462674" y="2017795"/>
            <a:ext cx="136610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담당업무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32" name="Google Shape;132;p16"/>
          <p:cNvSpPr txBox="1"/>
          <p:nvPr/>
        </p:nvSpPr>
        <p:spPr>
          <a:xfrm>
            <a:off x="2354200" y="475550"/>
            <a:ext cx="42282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프로젝트 </a:t>
            </a:r>
            <a:r>
              <a:rPr lang="ko-KR" altLang="en-US" sz="1800" b="1" dirty="0" err="1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주관처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(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학교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/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회사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/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개인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)</a:t>
            </a:r>
            <a:endParaRPr lang="ko-KR" altLang="en-US" sz="1800" b="1" dirty="0">
              <a:solidFill>
                <a:srgbClr val="75707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21" name="Google Shape;100;p15">
            <a:extLst>
              <a:ext uri="{FF2B5EF4-FFF2-40B4-BE49-F238E27FC236}">
                <a16:creationId xmlns:a16="http://schemas.microsoft.com/office/drawing/2014/main" id="{645A4365-EAA6-7C4D-AA41-50BA72CD84E3}"/>
              </a:ext>
            </a:extLst>
          </p:cNvPr>
          <p:cNvCxnSpPr>
            <a:cxnSpLocks/>
          </p:cNvCxnSpPr>
          <p:nvPr/>
        </p:nvCxnSpPr>
        <p:spPr>
          <a:xfrm>
            <a:off x="1872592" y="1402597"/>
            <a:ext cx="0" cy="1365317"/>
          </a:xfrm>
          <a:prstGeom prst="straightConnector1">
            <a:avLst/>
          </a:prstGeom>
          <a:noFill/>
          <a:ln w="57150" cap="flat" cmpd="sng">
            <a:solidFill>
              <a:srgbClr val="43C0C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" name="Google Shape;101;p15">
            <a:extLst>
              <a:ext uri="{FF2B5EF4-FFF2-40B4-BE49-F238E27FC236}">
                <a16:creationId xmlns:a16="http://schemas.microsoft.com/office/drawing/2014/main" id="{6E0891E2-E8D7-234C-BB2E-3C697D48DE3E}"/>
              </a:ext>
            </a:extLst>
          </p:cNvPr>
          <p:cNvSpPr txBox="1"/>
          <p:nvPr/>
        </p:nvSpPr>
        <p:spPr>
          <a:xfrm>
            <a:off x="462675" y="1454175"/>
            <a:ext cx="1366126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이      </a:t>
            </a:r>
            <a:r>
              <a:rPr 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름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9" name="Google Shape;104;p15">
            <a:extLst>
              <a:ext uri="{FF2B5EF4-FFF2-40B4-BE49-F238E27FC236}">
                <a16:creationId xmlns:a16="http://schemas.microsoft.com/office/drawing/2014/main" id="{8F72EC91-3D79-E848-9C6B-B2ED3D98C48E}"/>
              </a:ext>
            </a:extLst>
          </p:cNvPr>
          <p:cNvSpPr txBox="1"/>
          <p:nvPr/>
        </p:nvSpPr>
        <p:spPr>
          <a:xfrm>
            <a:off x="1893683" y="1454175"/>
            <a:ext cx="983563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chemeClr val="dk1"/>
              </a:buClr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학식 </a:t>
            </a:r>
            <a:r>
              <a:rPr lang="ko-KR" altLang="en-US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메이트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매칭 서비스 플랫폼</a:t>
            </a:r>
          </a:p>
        </p:txBody>
      </p:sp>
      <p:sp>
        <p:nvSpPr>
          <p:cNvPr id="30" name="Google Shape;105;p15">
            <a:extLst>
              <a:ext uri="{FF2B5EF4-FFF2-40B4-BE49-F238E27FC236}">
                <a16:creationId xmlns:a16="http://schemas.microsoft.com/office/drawing/2014/main" id="{D11C2506-503E-414F-AC17-C21821548790}"/>
              </a:ext>
            </a:extLst>
          </p:cNvPr>
          <p:cNvSpPr txBox="1"/>
          <p:nvPr/>
        </p:nvSpPr>
        <p:spPr>
          <a:xfrm>
            <a:off x="1893683" y="1951875"/>
            <a:ext cx="5032634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담당했던 업무들 작성</a:t>
            </a:r>
            <a:br>
              <a:rPr lang="en-US" altLang="ko-KR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</a:br>
            <a:r>
              <a:rPr lang="ko-KR" altLang="en-US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</a:t>
            </a:r>
            <a:r>
              <a:rPr lang="en-US" altLang="ko-KR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:</a:t>
            </a:r>
            <a:r>
              <a:rPr lang="ko-KR" altLang="en-US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spring boot</a:t>
            </a:r>
            <a:r>
              <a:rPr lang="ko-KR" altLang="en-US" sz="16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를</a:t>
            </a:r>
            <a:r>
              <a:rPr lang="ko-KR" altLang="en-US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통한 회원관리 서비스 구축</a:t>
            </a:r>
            <a:r>
              <a:rPr lang="en-US" altLang="ko-KR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</a:t>
            </a:r>
            <a:r>
              <a:rPr lang="en-US" altLang="ko-KR" sz="16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msa</a:t>
            </a:r>
            <a:r>
              <a:rPr lang="en-US" altLang="ko-KR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)</a:t>
            </a:r>
            <a:endParaRPr lang="en" altLang="ko-KR" sz="16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DE2A3731-12AA-AB41-9958-9B38D8E789A1}"/>
              </a:ext>
            </a:extLst>
          </p:cNvPr>
          <p:cNvGrpSpPr/>
          <p:nvPr/>
        </p:nvGrpSpPr>
        <p:grpSpPr>
          <a:xfrm>
            <a:off x="1900194" y="3596349"/>
            <a:ext cx="7944734" cy="2919586"/>
            <a:chOff x="1640700" y="3457874"/>
            <a:chExt cx="7944734" cy="2919586"/>
          </a:xfrm>
        </p:grpSpPr>
        <p:sp>
          <p:nvSpPr>
            <p:cNvPr id="24" name="Google Shape;125;p16">
              <a:extLst>
                <a:ext uri="{FF2B5EF4-FFF2-40B4-BE49-F238E27FC236}">
                  <a16:creationId xmlns:a16="http://schemas.microsoft.com/office/drawing/2014/main" id="{A5F498B2-6A99-584C-9190-98637819BAA9}"/>
                </a:ext>
              </a:extLst>
            </p:cNvPr>
            <p:cNvSpPr/>
            <p:nvPr/>
          </p:nvSpPr>
          <p:spPr>
            <a:xfrm>
              <a:off x="1640700" y="3457874"/>
              <a:ext cx="7944734" cy="2919585"/>
            </a:xfrm>
            <a:prstGeom prst="roundRect">
              <a:avLst>
                <a:gd name="adj" fmla="val 5669"/>
              </a:avLst>
            </a:prstGeom>
            <a:solidFill>
              <a:srgbClr val="CFE2F3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Malgun Gothic"/>
                <a:ea typeface="Malgun Gothic"/>
                <a:cs typeface="Malgun Gothic"/>
                <a:sym typeface="Malgun Gothic"/>
              </a:endParaRPr>
            </a:p>
          </p:txBody>
        </p:sp>
        <p:sp>
          <p:nvSpPr>
            <p:cNvPr id="25" name="Google Shape;126;p16">
              <a:extLst>
                <a:ext uri="{FF2B5EF4-FFF2-40B4-BE49-F238E27FC236}">
                  <a16:creationId xmlns:a16="http://schemas.microsoft.com/office/drawing/2014/main" id="{3D19B0A0-3714-6749-B061-5273BCDE829E}"/>
                </a:ext>
              </a:extLst>
            </p:cNvPr>
            <p:cNvSpPr txBox="1"/>
            <p:nvPr/>
          </p:nvSpPr>
          <p:spPr>
            <a:xfrm>
              <a:off x="1681875" y="3514200"/>
              <a:ext cx="1220700" cy="25160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- </a:t>
              </a:r>
              <a:r>
                <a:rPr lang="ko-KR" sz="1500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발생문제</a:t>
              </a: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:</a:t>
              </a:r>
              <a:endParaRPr sz="15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- </a:t>
              </a:r>
              <a:r>
                <a:rPr lang="ko-KR" sz="1500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경험내용</a:t>
              </a: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:</a:t>
              </a:r>
              <a:endParaRPr sz="15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0" lvl="0" indent="0" algn="just" rtl="0">
                <a:lnSpc>
                  <a:spcPct val="2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-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</a:t>
              </a: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상</a:t>
              </a:r>
              <a:r>
                <a:rPr lang="ko-KR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     </a:t>
              </a: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황 :</a:t>
              </a:r>
              <a:endParaRPr sz="15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0" lvl="0" indent="0" algn="just" rtl="0">
                <a:lnSpc>
                  <a:spcPct val="2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- 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문</a:t>
              </a: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제인식 :</a:t>
              </a:r>
              <a:endParaRPr sz="15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0" lvl="0" indent="0" algn="just" rtl="0">
                <a:lnSpc>
                  <a:spcPct val="2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- 해결과정 :</a:t>
              </a:r>
              <a:endParaRPr sz="15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</p:txBody>
        </p:sp>
        <p:sp>
          <p:nvSpPr>
            <p:cNvPr id="26" name="Google Shape;127;p16">
              <a:extLst>
                <a:ext uri="{FF2B5EF4-FFF2-40B4-BE49-F238E27FC236}">
                  <a16:creationId xmlns:a16="http://schemas.microsoft.com/office/drawing/2014/main" id="{9D45E2D1-4010-2E4C-9758-88661D934BED}"/>
                </a:ext>
              </a:extLst>
            </p:cNvPr>
            <p:cNvSpPr txBox="1"/>
            <p:nvPr/>
          </p:nvSpPr>
          <p:spPr>
            <a:xfrm>
              <a:off x="2782307" y="4404453"/>
              <a:ext cx="6571755" cy="64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데이터 구성 요소의 속성을 생성</a:t>
              </a:r>
              <a:r>
                <a:rPr lang="en-US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, 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변경 후 저장 시 </a:t>
              </a:r>
              <a:r>
                <a:rPr lang="en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DB Update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항목이 많아 프로그램 로딩이 오래 걸리는 현상 발생</a:t>
              </a:r>
            </a:p>
          </p:txBody>
        </p:sp>
        <p:sp>
          <p:nvSpPr>
            <p:cNvPr id="27" name="Google Shape;128;p16">
              <a:extLst>
                <a:ext uri="{FF2B5EF4-FFF2-40B4-BE49-F238E27FC236}">
                  <a16:creationId xmlns:a16="http://schemas.microsoft.com/office/drawing/2014/main" id="{98AEA290-F5A4-5A45-9754-912632799697}"/>
                </a:ext>
              </a:extLst>
            </p:cNvPr>
            <p:cNvSpPr txBox="1"/>
            <p:nvPr/>
          </p:nvSpPr>
          <p:spPr>
            <a:xfrm>
              <a:off x="2774391" y="3582898"/>
              <a:ext cx="6267899" cy="41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대규모 데이터 </a:t>
              </a:r>
              <a:r>
                <a:rPr lang="en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CRUD 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처리 중 </a:t>
              </a:r>
              <a:r>
                <a:rPr lang="en" altLang="ko-KR" sz="1500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DataBase</a:t>
              </a:r>
              <a:r>
                <a:rPr lang="en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부하로 속도 저하 문제 발생</a:t>
              </a:r>
              <a:endParaRPr lang="ko-KR" altLang="en-US" sz="1300" dirty="0"/>
            </a:p>
          </p:txBody>
        </p:sp>
        <p:sp>
          <p:nvSpPr>
            <p:cNvPr id="28" name="Google Shape;129;p16">
              <a:extLst>
                <a:ext uri="{FF2B5EF4-FFF2-40B4-BE49-F238E27FC236}">
                  <a16:creationId xmlns:a16="http://schemas.microsoft.com/office/drawing/2014/main" id="{BB9272E0-1E01-0C45-BE0C-F37D1998BAF5}"/>
                </a:ext>
              </a:extLst>
            </p:cNvPr>
            <p:cNvSpPr txBox="1"/>
            <p:nvPr/>
          </p:nvSpPr>
          <p:spPr>
            <a:xfrm>
              <a:off x="2773382" y="3939508"/>
              <a:ext cx="5577723" cy="4154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소프트웨어 성능 향상을 위한 고민 및 </a:t>
              </a:r>
              <a:r>
                <a:rPr lang="ko-KR" altLang="en-US" sz="1500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테스팅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방법에 대한 고찰</a:t>
              </a:r>
            </a:p>
          </p:txBody>
        </p:sp>
        <p:sp>
          <p:nvSpPr>
            <p:cNvPr id="31" name="Google Shape;130;p16">
              <a:extLst>
                <a:ext uri="{FF2B5EF4-FFF2-40B4-BE49-F238E27FC236}">
                  <a16:creationId xmlns:a16="http://schemas.microsoft.com/office/drawing/2014/main" id="{7318AAE8-D388-5248-A929-3C152C703229}"/>
                </a:ext>
              </a:extLst>
            </p:cNvPr>
            <p:cNvSpPr txBox="1"/>
            <p:nvPr/>
          </p:nvSpPr>
          <p:spPr>
            <a:xfrm>
              <a:off x="2784982" y="4939095"/>
              <a:ext cx="6411569" cy="6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저장 기능 </a:t>
              </a:r>
              <a:r>
                <a:rPr lang="ko-KR" altLang="en-US" sz="1500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실행시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</a:t>
              </a:r>
              <a:r>
                <a:rPr lang="en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CRUD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에서 발생하는 </a:t>
              </a:r>
              <a:r>
                <a:rPr lang="en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Transaction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을 데이터 요소 당 반복하여 처리하는 것이 처리 속도가 느린 것을 확인</a:t>
              </a:r>
            </a:p>
          </p:txBody>
        </p:sp>
        <p:sp>
          <p:nvSpPr>
            <p:cNvPr id="32" name="Google Shape;131;p16">
              <a:extLst>
                <a:ext uri="{FF2B5EF4-FFF2-40B4-BE49-F238E27FC236}">
                  <a16:creationId xmlns:a16="http://schemas.microsoft.com/office/drawing/2014/main" id="{E4E5EA0A-F0D8-0F4B-A440-343A399C5A53}"/>
                </a:ext>
              </a:extLst>
            </p:cNvPr>
            <p:cNvSpPr txBox="1"/>
            <p:nvPr/>
          </p:nvSpPr>
          <p:spPr>
            <a:xfrm>
              <a:off x="2784982" y="5500327"/>
              <a:ext cx="6800451" cy="8771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수행해야하는 </a:t>
              </a:r>
              <a:r>
                <a:rPr lang="en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Query</a:t>
              </a:r>
              <a:r>
                <a:rPr lang="ko-KR" altLang="en-US" sz="1500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를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</a:t>
              </a:r>
              <a:r>
                <a:rPr lang="en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Transaction</a:t>
              </a:r>
              <a:r>
                <a:rPr lang="ko-KR" altLang="en-US" sz="1500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으로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묶어서 기능 실행 시 한 번에 처리하는 것으로 변경</a:t>
              </a:r>
              <a:r>
                <a:rPr lang="en-US" altLang="ko-KR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, </a:t>
              </a:r>
              <a:r>
                <a:rPr lang="ko-KR" altLang="en-US" sz="1500" b="1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기존 </a:t>
              </a:r>
              <a:r>
                <a:rPr lang="en-US" altLang="ko-KR" sz="1500" b="1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12.3.sec</a:t>
              </a:r>
              <a:r>
                <a:rPr lang="ko-KR" altLang="en-US" sz="1500" b="1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의 저장 시간을 </a:t>
              </a:r>
              <a:r>
                <a:rPr lang="en-US" altLang="ko-KR" sz="1500" b="1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1.584602</a:t>
              </a:r>
              <a:r>
                <a:rPr lang="en" altLang="ko-KR" sz="1500" b="1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sec</a:t>
              </a:r>
              <a:r>
                <a:rPr lang="ko-KR" altLang="en-US" sz="1500" b="1" dirty="0" err="1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으로</a:t>
              </a:r>
              <a:r>
                <a:rPr lang="ko-KR" altLang="en-US" sz="1500" b="1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 단축</a:t>
              </a:r>
              <a:r>
                <a:rPr lang="ko-KR" altLang="en-US" sz="1500" dirty="0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하여 </a:t>
              </a:r>
              <a:r>
                <a:rPr lang="en-US" altLang="ko-KR" sz="1500" b="1" dirty="0">
                  <a:solidFill>
                    <a:srgbClr val="0000FF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??% </a:t>
              </a:r>
              <a:r>
                <a:rPr lang="ko-KR" altLang="en-US" sz="1500" b="1" dirty="0">
                  <a:solidFill>
                    <a:srgbClr val="0000FF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성능 향상</a:t>
              </a:r>
              <a:endParaRPr lang="ko-KR" altLang="en-US" sz="15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</p:txBody>
        </p:sp>
      </p:grpSp>
      <p:sp>
        <p:nvSpPr>
          <p:cNvPr id="2" name="모서리가 둥근 직사각형 1">
            <a:extLst>
              <a:ext uri="{FF2B5EF4-FFF2-40B4-BE49-F238E27FC236}">
                <a16:creationId xmlns:a16="http://schemas.microsoft.com/office/drawing/2014/main" id="{DB2C51EF-059E-8649-A4D9-741A6B3B2331}"/>
              </a:ext>
            </a:extLst>
          </p:cNvPr>
          <p:cNvSpPr/>
          <p:nvPr/>
        </p:nvSpPr>
        <p:spPr>
          <a:xfrm>
            <a:off x="7080738" y="506267"/>
            <a:ext cx="4923693" cy="29227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dirty="0"/>
              <a:t>프로그램 사진이나 그림</a:t>
            </a:r>
          </a:p>
        </p:txBody>
      </p:sp>
    </p:spTree>
    <p:extLst>
      <p:ext uri="{BB962C8B-B14F-4D97-AF65-F5344CB8AC3E}">
        <p14:creationId xmlns:p14="http://schemas.microsoft.com/office/powerpoint/2010/main" val="231449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6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529100" y="995625"/>
            <a:ext cx="8533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프로젝트 구상도</a:t>
            </a:r>
            <a:endParaRPr lang="ko-KR" altLang="en-US" sz="1800" b="1" i="0" u="none" strike="noStrike" cap="none" dirty="0">
              <a:solidFill>
                <a:srgbClr val="75707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284396" y="506267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000" b="1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프로젝트 소개서</a:t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271475" y="454700"/>
            <a:ext cx="2069700" cy="503400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2354200" y="475550"/>
            <a:ext cx="436191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개인 프로젝트 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MVP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개발</a:t>
            </a:r>
          </a:p>
        </p:txBody>
      </p:sp>
      <p:pic>
        <p:nvPicPr>
          <p:cNvPr id="1039" name="Picture 15" descr="OSC Korea media">
            <a:extLst>
              <a:ext uri="{FF2B5EF4-FFF2-40B4-BE49-F238E27FC236}">
                <a16:creationId xmlns:a16="http://schemas.microsoft.com/office/drawing/2014/main" id="{3FB0BA8A-2309-5D4F-9A37-87DD311F0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287" y="5143264"/>
            <a:ext cx="900538" cy="45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C8796367-AC99-5A44-91A3-5915BE583E17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2377370" y="3352469"/>
            <a:ext cx="78972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D94C141-2259-E34D-864F-762EB54B086E}"/>
              </a:ext>
            </a:extLst>
          </p:cNvPr>
          <p:cNvSpPr/>
          <p:nvPr/>
        </p:nvSpPr>
        <p:spPr>
          <a:xfrm>
            <a:off x="2882586" y="1621804"/>
            <a:ext cx="7680309" cy="411485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4ABBB6-D240-7F49-8855-72059215FCBA}"/>
              </a:ext>
            </a:extLst>
          </p:cNvPr>
          <p:cNvSpPr txBox="1"/>
          <p:nvPr/>
        </p:nvSpPr>
        <p:spPr>
          <a:xfrm>
            <a:off x="3342220" y="1646236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dirty="0"/>
              <a:t>AWS Cloud</a:t>
            </a:r>
            <a:endParaRPr kumimoji="1" lang="ko-KR" altLang="en-US" sz="1200" dirty="0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E910ED0B-F896-294A-9C99-881FABF25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9205" y="1613788"/>
            <a:ext cx="463015" cy="343660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E03AEC74-04A7-7243-8D2F-86ACF3E7929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4918" t="14485" r="34767" b="42778"/>
          <a:stretch/>
        </p:blipFill>
        <p:spPr>
          <a:xfrm>
            <a:off x="3167098" y="3108226"/>
            <a:ext cx="539016" cy="488486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79FB890A-3375-144C-911D-124B12499212}"/>
              </a:ext>
            </a:extLst>
          </p:cNvPr>
          <p:cNvSpPr txBox="1"/>
          <p:nvPr/>
        </p:nvSpPr>
        <p:spPr>
          <a:xfrm>
            <a:off x="2895431" y="3596712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200" dirty="0"/>
              <a:t>API Gateway</a:t>
            </a:r>
            <a:endParaRPr kumimoji="1" lang="ko-KR" altLang="en-US" sz="1200" dirty="0"/>
          </a:p>
        </p:txBody>
      </p:sp>
      <p:pic>
        <p:nvPicPr>
          <p:cNvPr id="28" name="그래픽 27" descr="스마트폰 단색으로 채워진">
            <a:extLst>
              <a:ext uri="{FF2B5EF4-FFF2-40B4-BE49-F238E27FC236}">
                <a16:creationId xmlns:a16="http://schemas.microsoft.com/office/drawing/2014/main" id="{9FA94BBA-7446-F942-9897-83C9E8AD75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3619" y="3131297"/>
            <a:ext cx="533730" cy="533730"/>
          </a:xfrm>
          <a:prstGeom prst="rect">
            <a:avLst/>
          </a:prstGeom>
        </p:spPr>
      </p:pic>
      <p:pic>
        <p:nvPicPr>
          <p:cNvPr id="30" name="그래픽 29" descr="인터넷 단색으로 채워진">
            <a:extLst>
              <a:ext uri="{FF2B5EF4-FFF2-40B4-BE49-F238E27FC236}">
                <a16:creationId xmlns:a16="http://schemas.microsoft.com/office/drawing/2014/main" id="{55FF466A-2BD8-B34D-B46B-DA170E33DA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39184" y="3088863"/>
            <a:ext cx="590367" cy="590367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ED7F4FFB-DBA1-BD4D-8F8B-63A425158211}"/>
              </a:ext>
            </a:extLst>
          </p:cNvPr>
          <p:cNvSpPr txBox="1"/>
          <p:nvPr/>
        </p:nvSpPr>
        <p:spPr>
          <a:xfrm>
            <a:off x="1430430" y="3662852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200" dirty="0"/>
              <a:t>Front End</a:t>
            </a:r>
            <a:endParaRPr kumimoji="1" lang="ko-KR" altLang="en-US" sz="1200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8722C450-3016-1C4E-B243-C6D008F4BBCA}"/>
              </a:ext>
            </a:extLst>
          </p:cNvPr>
          <p:cNvSpPr/>
          <p:nvPr/>
        </p:nvSpPr>
        <p:spPr>
          <a:xfrm>
            <a:off x="4296252" y="2640517"/>
            <a:ext cx="1751798" cy="893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2F4C0FD8-C08C-9441-8C3B-901B3112006F}"/>
              </a:ext>
            </a:extLst>
          </p:cNvPr>
          <p:cNvGrpSpPr/>
          <p:nvPr/>
        </p:nvGrpSpPr>
        <p:grpSpPr>
          <a:xfrm>
            <a:off x="4133741" y="2107067"/>
            <a:ext cx="394551" cy="394551"/>
            <a:chOff x="2898585" y="2154758"/>
            <a:chExt cx="468000" cy="468000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F5F1077C-B769-F940-B778-0316B12406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0EEB2FEB-F34E-0742-96B5-4484E07CAE4B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FDEAA63-502C-8F46-B8D6-00D58CB7EB4B}"/>
              </a:ext>
            </a:extLst>
          </p:cNvPr>
          <p:cNvSpPr/>
          <p:nvPr/>
        </p:nvSpPr>
        <p:spPr>
          <a:xfrm>
            <a:off x="4133741" y="2107067"/>
            <a:ext cx="2014451" cy="2566533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3B3181B-AD9C-304C-8E99-B3E1F64F5192}"/>
              </a:ext>
            </a:extLst>
          </p:cNvPr>
          <p:cNvSpPr txBox="1"/>
          <p:nvPr/>
        </p:nvSpPr>
        <p:spPr>
          <a:xfrm>
            <a:off x="4535842" y="215989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8B48ED41-8544-F342-A5E6-56FBBCEA328F}"/>
              </a:ext>
            </a:extLst>
          </p:cNvPr>
          <p:cNvGrpSpPr/>
          <p:nvPr/>
        </p:nvGrpSpPr>
        <p:grpSpPr>
          <a:xfrm>
            <a:off x="4813679" y="3905738"/>
            <a:ext cx="711229" cy="656187"/>
            <a:chOff x="3767656" y="4099035"/>
            <a:chExt cx="711229" cy="656187"/>
          </a:xfrm>
        </p:grpSpPr>
        <p:pic>
          <p:nvPicPr>
            <p:cNvPr id="36" name="그래픽 35" descr="데이터베이스 단색으로 채워진">
              <a:extLst>
                <a:ext uri="{FF2B5EF4-FFF2-40B4-BE49-F238E27FC236}">
                  <a16:creationId xmlns:a16="http://schemas.microsoft.com/office/drawing/2014/main" id="{FB4826AD-1738-6F46-8839-9EA5800C70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767656" y="4099035"/>
              <a:ext cx="656187" cy="656187"/>
            </a:xfrm>
            <a:prstGeom prst="rect">
              <a:avLst/>
            </a:prstGeom>
          </p:spPr>
        </p:pic>
        <p:pic>
          <p:nvPicPr>
            <p:cNvPr id="1035" name="Picture 11" descr="Oracle DB] 윈도우 10 오라클 11G 설치하기">
              <a:extLst>
                <a:ext uri="{FF2B5EF4-FFF2-40B4-BE49-F238E27FC236}">
                  <a16:creationId xmlns:a16="http://schemas.microsoft.com/office/drawing/2014/main" id="{72594C6E-74E7-8D4D-BB1C-F402B92B7D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6384" y="4322721"/>
              <a:ext cx="432501" cy="4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" name="모서리가 둥근 직사각형 39">
            <a:extLst>
              <a:ext uri="{FF2B5EF4-FFF2-40B4-BE49-F238E27FC236}">
                <a16:creationId xmlns:a16="http://schemas.microsoft.com/office/drawing/2014/main" id="{B840959D-20F5-054D-B2C3-A4D357D3DB7D}"/>
              </a:ext>
            </a:extLst>
          </p:cNvPr>
          <p:cNvSpPr/>
          <p:nvPr/>
        </p:nvSpPr>
        <p:spPr>
          <a:xfrm>
            <a:off x="4553833" y="2784144"/>
            <a:ext cx="1191142" cy="64485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Member</a:t>
            </a:r>
          </a:p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Service</a:t>
            </a:r>
            <a:endParaRPr kumimoji="1"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71EEBD7A-A213-024C-9FBB-D86DCD5E087D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23241" t="4341" r="23142" b="4514"/>
          <a:stretch/>
        </p:blipFill>
        <p:spPr>
          <a:xfrm>
            <a:off x="4972019" y="2368298"/>
            <a:ext cx="394551" cy="351002"/>
          </a:xfrm>
          <a:prstGeom prst="rect">
            <a:avLst/>
          </a:prstGeom>
        </p:spPr>
      </p:pic>
      <p:sp>
        <p:nvSpPr>
          <p:cNvPr id="78" name="직사각형 77">
            <a:extLst>
              <a:ext uri="{FF2B5EF4-FFF2-40B4-BE49-F238E27FC236}">
                <a16:creationId xmlns:a16="http://schemas.microsoft.com/office/drawing/2014/main" id="{48AB31FB-EE5C-6B4B-ACE3-369C77526BC1}"/>
              </a:ext>
            </a:extLst>
          </p:cNvPr>
          <p:cNvSpPr/>
          <p:nvPr/>
        </p:nvSpPr>
        <p:spPr>
          <a:xfrm>
            <a:off x="6447645" y="2640517"/>
            <a:ext cx="1751798" cy="893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AF1F928B-E0FC-8C42-99A1-37C5D0EF8254}"/>
              </a:ext>
            </a:extLst>
          </p:cNvPr>
          <p:cNvGrpSpPr/>
          <p:nvPr/>
        </p:nvGrpSpPr>
        <p:grpSpPr>
          <a:xfrm>
            <a:off x="6285134" y="2107067"/>
            <a:ext cx="394551" cy="394551"/>
            <a:chOff x="2898585" y="2154758"/>
            <a:chExt cx="468000" cy="468000"/>
          </a:xfrm>
        </p:grpSpPr>
        <p:pic>
          <p:nvPicPr>
            <p:cNvPr id="80" name="그림 79">
              <a:extLst>
                <a:ext uri="{FF2B5EF4-FFF2-40B4-BE49-F238E27FC236}">
                  <a16:creationId xmlns:a16="http://schemas.microsoft.com/office/drawing/2014/main" id="{B885C322-CC66-0E43-84DC-CCBE89084C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81" name="직사각형 80">
              <a:extLst>
                <a:ext uri="{FF2B5EF4-FFF2-40B4-BE49-F238E27FC236}">
                  <a16:creationId xmlns:a16="http://schemas.microsoft.com/office/drawing/2014/main" id="{E012040C-1CB7-E547-9EA2-D1F4B2C18230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455EB5C8-952A-934F-A93A-3D368E186B79}"/>
              </a:ext>
            </a:extLst>
          </p:cNvPr>
          <p:cNvSpPr/>
          <p:nvPr/>
        </p:nvSpPr>
        <p:spPr>
          <a:xfrm>
            <a:off x="6285134" y="2107067"/>
            <a:ext cx="2014451" cy="2566533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55C2FE7-69B7-C548-B64B-F9EB71BDC0A5}"/>
              </a:ext>
            </a:extLst>
          </p:cNvPr>
          <p:cNvSpPr txBox="1"/>
          <p:nvPr/>
        </p:nvSpPr>
        <p:spPr>
          <a:xfrm>
            <a:off x="6687235" y="215989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B5F1441C-CEBA-3642-948D-F683A3C3D4A1}"/>
              </a:ext>
            </a:extLst>
          </p:cNvPr>
          <p:cNvGrpSpPr/>
          <p:nvPr/>
        </p:nvGrpSpPr>
        <p:grpSpPr>
          <a:xfrm>
            <a:off x="6965072" y="3905738"/>
            <a:ext cx="711229" cy="656187"/>
            <a:chOff x="3767656" y="4099035"/>
            <a:chExt cx="711229" cy="656187"/>
          </a:xfrm>
        </p:grpSpPr>
        <p:pic>
          <p:nvPicPr>
            <p:cNvPr id="85" name="그래픽 84" descr="데이터베이스 단색으로 채워진">
              <a:extLst>
                <a:ext uri="{FF2B5EF4-FFF2-40B4-BE49-F238E27FC236}">
                  <a16:creationId xmlns:a16="http://schemas.microsoft.com/office/drawing/2014/main" id="{355243CE-D3E5-0241-92F3-FE90D3535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767656" y="4099035"/>
              <a:ext cx="656187" cy="656187"/>
            </a:xfrm>
            <a:prstGeom prst="rect">
              <a:avLst/>
            </a:prstGeom>
          </p:spPr>
        </p:pic>
        <p:pic>
          <p:nvPicPr>
            <p:cNvPr id="86" name="Picture 11" descr="Oracle DB] 윈도우 10 오라클 11G 설치하기">
              <a:extLst>
                <a:ext uri="{FF2B5EF4-FFF2-40B4-BE49-F238E27FC236}">
                  <a16:creationId xmlns:a16="http://schemas.microsoft.com/office/drawing/2014/main" id="{241A75FB-E0D0-5A41-BC7F-96FBBAB46B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6384" y="4322721"/>
              <a:ext cx="432501" cy="4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7" name="모서리가 둥근 직사각형 86">
            <a:extLst>
              <a:ext uri="{FF2B5EF4-FFF2-40B4-BE49-F238E27FC236}">
                <a16:creationId xmlns:a16="http://schemas.microsoft.com/office/drawing/2014/main" id="{B2A13392-F10F-F344-8268-9151C96A3B7D}"/>
              </a:ext>
            </a:extLst>
          </p:cNvPr>
          <p:cNvSpPr/>
          <p:nvPr/>
        </p:nvSpPr>
        <p:spPr>
          <a:xfrm>
            <a:off x="6705226" y="2784144"/>
            <a:ext cx="1191142" cy="64485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Match</a:t>
            </a:r>
          </a:p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Service</a:t>
            </a:r>
            <a:endParaRPr kumimoji="1"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88" name="그림 87">
            <a:extLst>
              <a:ext uri="{FF2B5EF4-FFF2-40B4-BE49-F238E27FC236}">
                <a16:creationId xmlns:a16="http://schemas.microsoft.com/office/drawing/2014/main" id="{229969E6-8A88-9F4C-926F-30534071B3F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23241" t="4341" r="23142" b="4514"/>
          <a:stretch/>
        </p:blipFill>
        <p:spPr>
          <a:xfrm>
            <a:off x="7123412" y="2368298"/>
            <a:ext cx="394551" cy="351002"/>
          </a:xfrm>
          <a:prstGeom prst="rect">
            <a:avLst/>
          </a:prstGeom>
        </p:spPr>
      </p:pic>
      <p:sp>
        <p:nvSpPr>
          <p:cNvPr id="89" name="직사각형 88">
            <a:extLst>
              <a:ext uri="{FF2B5EF4-FFF2-40B4-BE49-F238E27FC236}">
                <a16:creationId xmlns:a16="http://schemas.microsoft.com/office/drawing/2014/main" id="{7A9C1EC8-7E51-7240-87BD-FBF1F335BBE1}"/>
              </a:ext>
            </a:extLst>
          </p:cNvPr>
          <p:cNvSpPr/>
          <p:nvPr/>
        </p:nvSpPr>
        <p:spPr>
          <a:xfrm>
            <a:off x="8580638" y="2640517"/>
            <a:ext cx="1751798" cy="893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2C6106B8-12CE-0F43-B5E5-7496ECF60857}"/>
              </a:ext>
            </a:extLst>
          </p:cNvPr>
          <p:cNvGrpSpPr/>
          <p:nvPr/>
        </p:nvGrpSpPr>
        <p:grpSpPr>
          <a:xfrm>
            <a:off x="8418127" y="2107067"/>
            <a:ext cx="394551" cy="394551"/>
            <a:chOff x="2898585" y="2154758"/>
            <a:chExt cx="468000" cy="468000"/>
          </a:xfrm>
        </p:grpSpPr>
        <p:pic>
          <p:nvPicPr>
            <p:cNvPr id="91" name="그림 90">
              <a:extLst>
                <a:ext uri="{FF2B5EF4-FFF2-40B4-BE49-F238E27FC236}">
                  <a16:creationId xmlns:a16="http://schemas.microsoft.com/office/drawing/2014/main" id="{76ACC332-2451-844C-B0AF-A009AC1C90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92" name="직사각형 91">
              <a:extLst>
                <a:ext uri="{FF2B5EF4-FFF2-40B4-BE49-F238E27FC236}">
                  <a16:creationId xmlns:a16="http://schemas.microsoft.com/office/drawing/2014/main" id="{411C4D60-3C7B-8248-9A5E-5CDC14206F3E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EA13460A-ACE4-1049-8995-064DB0F1894B}"/>
              </a:ext>
            </a:extLst>
          </p:cNvPr>
          <p:cNvSpPr/>
          <p:nvPr/>
        </p:nvSpPr>
        <p:spPr>
          <a:xfrm>
            <a:off x="8418127" y="2107067"/>
            <a:ext cx="2014451" cy="2566533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1DDAB13-827B-B840-8FD2-BA9AC1B89745}"/>
              </a:ext>
            </a:extLst>
          </p:cNvPr>
          <p:cNvSpPr txBox="1"/>
          <p:nvPr/>
        </p:nvSpPr>
        <p:spPr>
          <a:xfrm>
            <a:off x="8820228" y="215989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BA650C69-FB8E-BA45-A2F1-87B8C3F6907E}"/>
              </a:ext>
            </a:extLst>
          </p:cNvPr>
          <p:cNvGrpSpPr/>
          <p:nvPr/>
        </p:nvGrpSpPr>
        <p:grpSpPr>
          <a:xfrm>
            <a:off x="9098065" y="3905738"/>
            <a:ext cx="711229" cy="656187"/>
            <a:chOff x="3767656" y="4099035"/>
            <a:chExt cx="711229" cy="656187"/>
          </a:xfrm>
        </p:grpSpPr>
        <p:pic>
          <p:nvPicPr>
            <p:cNvPr id="110" name="그래픽 109" descr="데이터베이스 단색으로 채워진">
              <a:extLst>
                <a:ext uri="{FF2B5EF4-FFF2-40B4-BE49-F238E27FC236}">
                  <a16:creationId xmlns:a16="http://schemas.microsoft.com/office/drawing/2014/main" id="{9D013170-9AAB-0647-A8EC-8684F310E7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767656" y="4099035"/>
              <a:ext cx="656187" cy="656187"/>
            </a:xfrm>
            <a:prstGeom prst="rect">
              <a:avLst/>
            </a:prstGeom>
          </p:spPr>
        </p:pic>
        <p:pic>
          <p:nvPicPr>
            <p:cNvPr id="111" name="Picture 11" descr="Oracle DB] 윈도우 10 오라클 11G 설치하기">
              <a:extLst>
                <a:ext uri="{FF2B5EF4-FFF2-40B4-BE49-F238E27FC236}">
                  <a16:creationId xmlns:a16="http://schemas.microsoft.com/office/drawing/2014/main" id="{3A5604D2-EEFE-244A-ABD4-1E05DE4F80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6384" y="4322721"/>
              <a:ext cx="432501" cy="4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" name="모서리가 둥근 직사각형 111">
            <a:extLst>
              <a:ext uri="{FF2B5EF4-FFF2-40B4-BE49-F238E27FC236}">
                <a16:creationId xmlns:a16="http://schemas.microsoft.com/office/drawing/2014/main" id="{12B875E3-9F79-3D40-B590-C1F3C442A1FB}"/>
              </a:ext>
            </a:extLst>
          </p:cNvPr>
          <p:cNvSpPr/>
          <p:nvPr/>
        </p:nvSpPr>
        <p:spPr>
          <a:xfrm>
            <a:off x="8838219" y="2784144"/>
            <a:ext cx="1191142" cy="64485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Member</a:t>
            </a:r>
          </a:p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Service</a:t>
            </a:r>
            <a:endParaRPr kumimoji="1"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113" name="그림 112">
            <a:extLst>
              <a:ext uri="{FF2B5EF4-FFF2-40B4-BE49-F238E27FC236}">
                <a16:creationId xmlns:a16="http://schemas.microsoft.com/office/drawing/2014/main" id="{A22CFD59-A353-484C-A80D-3CC245F6C2E2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23241" t="4341" r="23142" b="4514"/>
          <a:stretch/>
        </p:blipFill>
        <p:spPr>
          <a:xfrm>
            <a:off x="9256405" y="2368298"/>
            <a:ext cx="394551" cy="351002"/>
          </a:xfrm>
          <a:prstGeom prst="rect">
            <a:avLst/>
          </a:prstGeom>
        </p:spPr>
      </p:pic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6D4267A2-5D56-4646-9597-051FF1FEB714}"/>
              </a:ext>
            </a:extLst>
          </p:cNvPr>
          <p:cNvGrpSpPr/>
          <p:nvPr/>
        </p:nvGrpSpPr>
        <p:grpSpPr>
          <a:xfrm>
            <a:off x="4129364" y="5075145"/>
            <a:ext cx="394551" cy="394551"/>
            <a:chOff x="2898585" y="2154758"/>
            <a:chExt cx="468000" cy="468000"/>
          </a:xfrm>
        </p:grpSpPr>
        <p:pic>
          <p:nvPicPr>
            <p:cNvPr id="115" name="그림 114">
              <a:extLst>
                <a:ext uri="{FF2B5EF4-FFF2-40B4-BE49-F238E27FC236}">
                  <a16:creationId xmlns:a16="http://schemas.microsoft.com/office/drawing/2014/main" id="{C0DBC898-2A39-F34F-B64F-0D0EDF7918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116" name="직사각형 115">
              <a:extLst>
                <a:ext uri="{FF2B5EF4-FFF2-40B4-BE49-F238E27FC236}">
                  <a16:creationId xmlns:a16="http://schemas.microsoft.com/office/drawing/2014/main" id="{C72D63C7-E8DE-0544-AA05-DF57A5904FCA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6BFDD8DE-CE10-0441-AC6A-A7C817E962F0}"/>
              </a:ext>
            </a:extLst>
          </p:cNvPr>
          <p:cNvSpPr/>
          <p:nvPr/>
        </p:nvSpPr>
        <p:spPr>
          <a:xfrm>
            <a:off x="4129364" y="5075146"/>
            <a:ext cx="6303214" cy="578382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44E420E-F6F4-4840-8E26-B28C43DD46C9}"/>
              </a:ext>
            </a:extLst>
          </p:cNvPr>
          <p:cNvSpPr txBox="1"/>
          <p:nvPr/>
        </p:nvSpPr>
        <p:spPr>
          <a:xfrm>
            <a:off x="4531465" y="5127976"/>
            <a:ext cx="482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424275D-6F5F-3148-9CEC-A40C17B603B2}"/>
              </a:ext>
            </a:extLst>
          </p:cNvPr>
          <p:cNvSpPr txBox="1"/>
          <p:nvPr/>
        </p:nvSpPr>
        <p:spPr>
          <a:xfrm>
            <a:off x="4894850" y="2154364"/>
            <a:ext cx="129115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050" b="0" i="0" dirty="0">
                <a:solidFill>
                  <a:srgbClr val="000000"/>
                </a:solidFill>
                <a:effectLst/>
                <a:latin typeface="Apple SD Gothic Neo" panose="02000300000000000000" pitchFamily="2" charset="-127"/>
                <a:ea typeface="Apple SD Gothic Neo" panose="02000300000000000000" pitchFamily="2" charset="-127"/>
              </a:rPr>
              <a:t>13.209.181.168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404763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7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529100" y="995625"/>
            <a:ext cx="8533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웹 </a:t>
            </a:r>
            <a:r>
              <a:rPr lang="en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ERP 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그룹웨어 개발</a:t>
            </a:r>
            <a:endParaRPr lang="ko-KR" altLang="en-US" sz="1800" b="1" i="0" u="none" strike="noStrike" cap="none" dirty="0">
              <a:solidFill>
                <a:srgbClr val="75707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284396" y="506267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000" b="1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프로젝트 소개서</a:t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271475" y="454700"/>
            <a:ext cx="2069700" cy="503400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100" name="Google Shape;100;p15"/>
          <p:cNvCxnSpPr>
            <a:cxnSpLocks/>
          </p:cNvCxnSpPr>
          <p:nvPr/>
        </p:nvCxnSpPr>
        <p:spPr>
          <a:xfrm>
            <a:off x="1872592" y="1402597"/>
            <a:ext cx="0" cy="4066128"/>
          </a:xfrm>
          <a:prstGeom prst="straightConnector1">
            <a:avLst/>
          </a:prstGeom>
          <a:noFill/>
          <a:ln w="57150" cap="flat" cmpd="sng">
            <a:solidFill>
              <a:srgbClr val="43C0C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" name="Google Shape;101;p15"/>
          <p:cNvSpPr txBox="1"/>
          <p:nvPr/>
        </p:nvSpPr>
        <p:spPr>
          <a:xfrm>
            <a:off x="462675" y="1454175"/>
            <a:ext cx="1366126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이      </a:t>
            </a:r>
            <a:r>
              <a:rPr 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름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462674" y="2869678"/>
            <a:ext cx="1366121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특</a:t>
            </a: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 징</a:t>
            </a:r>
            <a:endParaRPr sz="1300" dirty="0"/>
          </a:p>
        </p:txBody>
      </p:sp>
      <p:sp>
        <p:nvSpPr>
          <p:cNvPr id="103" name="Google Shape;103;p15"/>
          <p:cNvSpPr txBox="1"/>
          <p:nvPr/>
        </p:nvSpPr>
        <p:spPr>
          <a:xfrm>
            <a:off x="462674" y="2092076"/>
            <a:ext cx="1366122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목      적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1893682" y="1454175"/>
            <a:ext cx="9835638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chemeClr val="dk1"/>
              </a:buClr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그룹웨어 </a:t>
            </a:r>
            <a:r>
              <a:rPr lang="en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ERP 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개발</a:t>
            </a:r>
          </a:p>
        </p:txBody>
      </p:sp>
      <p:sp>
        <p:nvSpPr>
          <p:cNvPr id="105" name="Google Shape;105;p15"/>
          <p:cNvSpPr txBox="1"/>
          <p:nvPr/>
        </p:nvSpPr>
        <p:spPr>
          <a:xfrm>
            <a:off x="1893684" y="2099726"/>
            <a:ext cx="5149668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기존 윈도우 </a:t>
            </a:r>
            <a:r>
              <a:rPr lang="en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ERP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프로그램을 웹으로 개발하여 다양한 디바이스로 접근 가능하도록 함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1893684" y="2852614"/>
            <a:ext cx="5967900" cy="48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MSA</a:t>
            </a:r>
            <a:r>
              <a:rPr lang="ko-KR" altLang="en-US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구조를 통한 확장성</a:t>
            </a:r>
          </a:p>
        </p:txBody>
      </p:sp>
      <p:sp>
        <p:nvSpPr>
          <p:cNvPr id="107" name="Google Shape;107;p15"/>
          <p:cNvSpPr txBox="1"/>
          <p:nvPr/>
        </p:nvSpPr>
        <p:spPr>
          <a:xfrm>
            <a:off x="1893682" y="3535921"/>
            <a:ext cx="6805467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altLang="ko-KR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.Net</a:t>
            </a:r>
            <a:r>
              <a:rPr lang="en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" altLang="ko-KR" sz="17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FrameWork</a:t>
            </a:r>
            <a:r>
              <a:rPr lang="en" altLang="ko-KR" sz="17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, JavaScript, MSSQL, MSA</a:t>
            </a:r>
          </a:p>
        </p:txBody>
      </p:sp>
      <p:sp>
        <p:nvSpPr>
          <p:cNvPr id="108" name="Google Shape;108;p15"/>
          <p:cNvSpPr txBox="1"/>
          <p:nvPr/>
        </p:nvSpPr>
        <p:spPr>
          <a:xfrm>
            <a:off x="462674" y="3529196"/>
            <a:ext cx="1366107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</a:t>
            </a:r>
            <a:r>
              <a:rPr lang="ko-KR" sz="1800" dirty="0" err="1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기술스택</a:t>
            </a:r>
            <a:endParaRPr sz="1300" dirty="0"/>
          </a:p>
        </p:txBody>
      </p:sp>
      <p:sp>
        <p:nvSpPr>
          <p:cNvPr id="109" name="Google Shape;109;p15"/>
          <p:cNvSpPr txBox="1"/>
          <p:nvPr/>
        </p:nvSpPr>
        <p:spPr>
          <a:xfrm>
            <a:off x="2354200" y="475550"/>
            <a:ext cx="436191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ERP 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솔루션 회사</a:t>
            </a:r>
          </a:p>
        </p:txBody>
      </p:sp>
      <p:sp>
        <p:nvSpPr>
          <p:cNvPr id="19" name="Google Shape;121;p16">
            <a:extLst>
              <a:ext uri="{FF2B5EF4-FFF2-40B4-BE49-F238E27FC236}">
                <a16:creationId xmlns:a16="http://schemas.microsoft.com/office/drawing/2014/main" id="{5838183A-88E7-A74A-B44C-F8F379BBB826}"/>
              </a:ext>
            </a:extLst>
          </p:cNvPr>
          <p:cNvSpPr txBox="1"/>
          <p:nvPr/>
        </p:nvSpPr>
        <p:spPr>
          <a:xfrm>
            <a:off x="462674" y="4242014"/>
            <a:ext cx="1366101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8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 담당업무</a:t>
            </a:r>
            <a:endParaRPr sz="1800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0" name="Google Shape;105;p15">
            <a:extLst>
              <a:ext uri="{FF2B5EF4-FFF2-40B4-BE49-F238E27FC236}">
                <a16:creationId xmlns:a16="http://schemas.microsoft.com/office/drawing/2014/main" id="{77DF44BF-39C8-1B49-AFE1-38C6B7532507}"/>
              </a:ext>
            </a:extLst>
          </p:cNvPr>
          <p:cNvSpPr txBox="1"/>
          <p:nvPr/>
        </p:nvSpPr>
        <p:spPr>
          <a:xfrm>
            <a:off x="1893682" y="4176094"/>
            <a:ext cx="10056565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600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담당 업무 작성</a:t>
            </a:r>
          </a:p>
        </p:txBody>
      </p:sp>
      <p:sp>
        <p:nvSpPr>
          <p:cNvPr id="24" name="모서리가 둥근 직사각형 23">
            <a:extLst>
              <a:ext uri="{FF2B5EF4-FFF2-40B4-BE49-F238E27FC236}">
                <a16:creationId xmlns:a16="http://schemas.microsoft.com/office/drawing/2014/main" id="{DFA5B7B7-A88C-7B40-95CE-9A9DAFE3EFB3}"/>
              </a:ext>
            </a:extLst>
          </p:cNvPr>
          <p:cNvSpPr/>
          <p:nvPr/>
        </p:nvSpPr>
        <p:spPr>
          <a:xfrm>
            <a:off x="7080738" y="506267"/>
            <a:ext cx="4923693" cy="4451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dirty="0"/>
              <a:t>프로그램 사진이나 그림</a:t>
            </a:r>
          </a:p>
        </p:txBody>
      </p:sp>
    </p:spTree>
    <p:extLst>
      <p:ext uri="{BB962C8B-B14F-4D97-AF65-F5344CB8AC3E}">
        <p14:creationId xmlns:p14="http://schemas.microsoft.com/office/powerpoint/2010/main" val="307085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8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529100" y="995625"/>
            <a:ext cx="8533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프로젝트 구상도</a:t>
            </a:r>
            <a:endParaRPr lang="ko-KR" altLang="en-US" sz="1800" b="1" i="0" u="none" strike="noStrike" cap="none" dirty="0">
              <a:solidFill>
                <a:srgbClr val="75707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284396" y="506267"/>
            <a:ext cx="206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000" b="1">
                <a:solidFill>
                  <a:srgbClr val="002856"/>
                </a:solidFill>
                <a:latin typeface="Malgun Gothic"/>
                <a:ea typeface="Malgun Gothic"/>
                <a:cs typeface="Malgun Gothic"/>
                <a:sym typeface="Malgun Gothic"/>
              </a:rPr>
              <a:t>프로젝트 소개서</a:t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271475" y="454700"/>
            <a:ext cx="2069700" cy="503400"/>
          </a:xfrm>
          <a:prstGeom prst="rect">
            <a:avLst/>
          </a:prstGeom>
          <a:noFill/>
          <a:ln w="28575" cap="flat" cmpd="sng">
            <a:solidFill>
              <a:srgbClr val="0795B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2354200" y="475550"/>
            <a:ext cx="436191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개인 프로젝트 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MVP</a:t>
            </a:r>
            <a:r>
              <a:rPr lang="ko-KR" altLang="en-US" sz="1800" b="1" dirty="0">
                <a:solidFill>
                  <a:srgbClr val="757070"/>
                </a:solidFill>
                <a:latin typeface="Malgun Gothic"/>
                <a:ea typeface="Malgun Gothic"/>
                <a:cs typeface="Malgun Gothic"/>
                <a:sym typeface="Malgun Gothic"/>
              </a:rPr>
              <a:t>개발</a:t>
            </a:r>
          </a:p>
        </p:txBody>
      </p:sp>
      <p:pic>
        <p:nvPicPr>
          <p:cNvPr id="1039" name="Picture 15" descr="OSC Korea media">
            <a:extLst>
              <a:ext uri="{FF2B5EF4-FFF2-40B4-BE49-F238E27FC236}">
                <a16:creationId xmlns:a16="http://schemas.microsoft.com/office/drawing/2014/main" id="{3FB0BA8A-2309-5D4F-9A37-87DD311F0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287" y="5143264"/>
            <a:ext cx="900538" cy="45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C8796367-AC99-5A44-91A3-5915BE583E17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2377370" y="3352469"/>
            <a:ext cx="78972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D94C141-2259-E34D-864F-762EB54B086E}"/>
              </a:ext>
            </a:extLst>
          </p:cNvPr>
          <p:cNvSpPr/>
          <p:nvPr/>
        </p:nvSpPr>
        <p:spPr>
          <a:xfrm>
            <a:off x="2882586" y="1621804"/>
            <a:ext cx="7680309" cy="411485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4ABBB6-D240-7F49-8855-72059215FCBA}"/>
              </a:ext>
            </a:extLst>
          </p:cNvPr>
          <p:cNvSpPr txBox="1"/>
          <p:nvPr/>
        </p:nvSpPr>
        <p:spPr>
          <a:xfrm>
            <a:off x="3342220" y="1646236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dirty="0"/>
              <a:t>AWS Cloud</a:t>
            </a:r>
            <a:endParaRPr kumimoji="1" lang="ko-KR" altLang="en-US" sz="1200" dirty="0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E910ED0B-F896-294A-9C99-881FABF25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9205" y="1613788"/>
            <a:ext cx="463015" cy="343660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E03AEC74-04A7-7243-8D2F-86ACF3E7929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4918" t="14485" r="34767" b="42778"/>
          <a:stretch/>
        </p:blipFill>
        <p:spPr>
          <a:xfrm>
            <a:off x="3167098" y="3108226"/>
            <a:ext cx="539016" cy="488486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79FB890A-3375-144C-911D-124B12499212}"/>
              </a:ext>
            </a:extLst>
          </p:cNvPr>
          <p:cNvSpPr txBox="1"/>
          <p:nvPr/>
        </p:nvSpPr>
        <p:spPr>
          <a:xfrm>
            <a:off x="2895431" y="3596712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200" dirty="0"/>
              <a:t>API Gateway</a:t>
            </a:r>
            <a:endParaRPr kumimoji="1" lang="ko-KR" altLang="en-US" sz="1200" dirty="0"/>
          </a:p>
        </p:txBody>
      </p:sp>
      <p:pic>
        <p:nvPicPr>
          <p:cNvPr id="28" name="그래픽 27" descr="스마트폰 단색으로 채워진">
            <a:extLst>
              <a:ext uri="{FF2B5EF4-FFF2-40B4-BE49-F238E27FC236}">
                <a16:creationId xmlns:a16="http://schemas.microsoft.com/office/drawing/2014/main" id="{9FA94BBA-7446-F942-9897-83C9E8AD75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13619" y="3131297"/>
            <a:ext cx="533730" cy="533730"/>
          </a:xfrm>
          <a:prstGeom prst="rect">
            <a:avLst/>
          </a:prstGeom>
        </p:spPr>
      </p:pic>
      <p:pic>
        <p:nvPicPr>
          <p:cNvPr id="30" name="그래픽 29" descr="인터넷 단색으로 채워진">
            <a:extLst>
              <a:ext uri="{FF2B5EF4-FFF2-40B4-BE49-F238E27FC236}">
                <a16:creationId xmlns:a16="http://schemas.microsoft.com/office/drawing/2014/main" id="{55FF466A-2BD8-B34D-B46B-DA170E33DA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39184" y="3088863"/>
            <a:ext cx="590367" cy="590367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ED7F4FFB-DBA1-BD4D-8F8B-63A425158211}"/>
              </a:ext>
            </a:extLst>
          </p:cNvPr>
          <p:cNvSpPr txBox="1"/>
          <p:nvPr/>
        </p:nvSpPr>
        <p:spPr>
          <a:xfrm>
            <a:off x="1430430" y="3662852"/>
            <a:ext cx="859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1200" dirty="0"/>
              <a:t>Front End</a:t>
            </a:r>
            <a:endParaRPr kumimoji="1" lang="ko-KR" altLang="en-US" sz="1200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8722C450-3016-1C4E-B243-C6D008F4BBCA}"/>
              </a:ext>
            </a:extLst>
          </p:cNvPr>
          <p:cNvSpPr/>
          <p:nvPr/>
        </p:nvSpPr>
        <p:spPr>
          <a:xfrm>
            <a:off x="4296252" y="2640517"/>
            <a:ext cx="1751798" cy="893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2F4C0FD8-C08C-9441-8C3B-901B3112006F}"/>
              </a:ext>
            </a:extLst>
          </p:cNvPr>
          <p:cNvGrpSpPr/>
          <p:nvPr/>
        </p:nvGrpSpPr>
        <p:grpSpPr>
          <a:xfrm>
            <a:off x="4133741" y="2107067"/>
            <a:ext cx="394551" cy="394551"/>
            <a:chOff x="2898585" y="2154758"/>
            <a:chExt cx="468000" cy="468000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F5F1077C-B769-F940-B778-0316B12406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0EEB2FEB-F34E-0742-96B5-4484E07CAE4B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FDEAA63-502C-8F46-B8D6-00D58CB7EB4B}"/>
              </a:ext>
            </a:extLst>
          </p:cNvPr>
          <p:cNvSpPr/>
          <p:nvPr/>
        </p:nvSpPr>
        <p:spPr>
          <a:xfrm>
            <a:off x="4133741" y="2107067"/>
            <a:ext cx="2014451" cy="2566533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3B3181B-AD9C-304C-8E99-B3E1F64F5192}"/>
              </a:ext>
            </a:extLst>
          </p:cNvPr>
          <p:cNvSpPr txBox="1"/>
          <p:nvPr/>
        </p:nvSpPr>
        <p:spPr>
          <a:xfrm>
            <a:off x="4535842" y="215989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8B48ED41-8544-F342-A5E6-56FBBCEA328F}"/>
              </a:ext>
            </a:extLst>
          </p:cNvPr>
          <p:cNvGrpSpPr/>
          <p:nvPr/>
        </p:nvGrpSpPr>
        <p:grpSpPr>
          <a:xfrm>
            <a:off x="4813679" y="3905738"/>
            <a:ext cx="711229" cy="656187"/>
            <a:chOff x="3767656" y="4099035"/>
            <a:chExt cx="711229" cy="656187"/>
          </a:xfrm>
        </p:grpSpPr>
        <p:pic>
          <p:nvPicPr>
            <p:cNvPr id="36" name="그래픽 35" descr="데이터베이스 단색으로 채워진">
              <a:extLst>
                <a:ext uri="{FF2B5EF4-FFF2-40B4-BE49-F238E27FC236}">
                  <a16:creationId xmlns:a16="http://schemas.microsoft.com/office/drawing/2014/main" id="{FB4826AD-1738-6F46-8839-9EA5800C70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767656" y="4099035"/>
              <a:ext cx="656187" cy="656187"/>
            </a:xfrm>
            <a:prstGeom prst="rect">
              <a:avLst/>
            </a:prstGeom>
          </p:spPr>
        </p:pic>
        <p:pic>
          <p:nvPicPr>
            <p:cNvPr id="1035" name="Picture 11" descr="Oracle DB] 윈도우 10 오라클 11G 설치하기">
              <a:extLst>
                <a:ext uri="{FF2B5EF4-FFF2-40B4-BE49-F238E27FC236}">
                  <a16:creationId xmlns:a16="http://schemas.microsoft.com/office/drawing/2014/main" id="{72594C6E-74E7-8D4D-BB1C-F402B92B7D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6384" y="4322721"/>
              <a:ext cx="432501" cy="4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" name="모서리가 둥근 직사각형 39">
            <a:extLst>
              <a:ext uri="{FF2B5EF4-FFF2-40B4-BE49-F238E27FC236}">
                <a16:creationId xmlns:a16="http://schemas.microsoft.com/office/drawing/2014/main" id="{B840959D-20F5-054D-B2C3-A4D357D3DB7D}"/>
              </a:ext>
            </a:extLst>
          </p:cNvPr>
          <p:cNvSpPr/>
          <p:nvPr/>
        </p:nvSpPr>
        <p:spPr>
          <a:xfrm>
            <a:off x="4553833" y="2784144"/>
            <a:ext cx="1191142" cy="64485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Member</a:t>
            </a:r>
          </a:p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Service</a:t>
            </a:r>
            <a:endParaRPr kumimoji="1"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71EEBD7A-A213-024C-9FBB-D86DCD5E087D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23241" t="4341" r="23142" b="4514"/>
          <a:stretch/>
        </p:blipFill>
        <p:spPr>
          <a:xfrm>
            <a:off x="4972019" y="2368298"/>
            <a:ext cx="394551" cy="351002"/>
          </a:xfrm>
          <a:prstGeom prst="rect">
            <a:avLst/>
          </a:prstGeom>
        </p:spPr>
      </p:pic>
      <p:sp>
        <p:nvSpPr>
          <p:cNvPr id="78" name="직사각형 77">
            <a:extLst>
              <a:ext uri="{FF2B5EF4-FFF2-40B4-BE49-F238E27FC236}">
                <a16:creationId xmlns:a16="http://schemas.microsoft.com/office/drawing/2014/main" id="{48AB31FB-EE5C-6B4B-ACE3-369C77526BC1}"/>
              </a:ext>
            </a:extLst>
          </p:cNvPr>
          <p:cNvSpPr/>
          <p:nvPr/>
        </p:nvSpPr>
        <p:spPr>
          <a:xfrm>
            <a:off x="6447645" y="2640517"/>
            <a:ext cx="1751798" cy="893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AF1F928B-E0FC-8C42-99A1-37C5D0EF8254}"/>
              </a:ext>
            </a:extLst>
          </p:cNvPr>
          <p:cNvGrpSpPr/>
          <p:nvPr/>
        </p:nvGrpSpPr>
        <p:grpSpPr>
          <a:xfrm>
            <a:off x="6285134" y="2107067"/>
            <a:ext cx="394551" cy="394551"/>
            <a:chOff x="2898585" y="2154758"/>
            <a:chExt cx="468000" cy="468000"/>
          </a:xfrm>
        </p:grpSpPr>
        <p:pic>
          <p:nvPicPr>
            <p:cNvPr id="80" name="그림 79">
              <a:extLst>
                <a:ext uri="{FF2B5EF4-FFF2-40B4-BE49-F238E27FC236}">
                  <a16:creationId xmlns:a16="http://schemas.microsoft.com/office/drawing/2014/main" id="{B885C322-CC66-0E43-84DC-CCBE89084C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81" name="직사각형 80">
              <a:extLst>
                <a:ext uri="{FF2B5EF4-FFF2-40B4-BE49-F238E27FC236}">
                  <a16:creationId xmlns:a16="http://schemas.microsoft.com/office/drawing/2014/main" id="{E012040C-1CB7-E547-9EA2-D1F4B2C18230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455EB5C8-952A-934F-A93A-3D368E186B79}"/>
              </a:ext>
            </a:extLst>
          </p:cNvPr>
          <p:cNvSpPr/>
          <p:nvPr/>
        </p:nvSpPr>
        <p:spPr>
          <a:xfrm>
            <a:off x="6285134" y="2107067"/>
            <a:ext cx="2014451" cy="2566533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55C2FE7-69B7-C548-B64B-F9EB71BDC0A5}"/>
              </a:ext>
            </a:extLst>
          </p:cNvPr>
          <p:cNvSpPr txBox="1"/>
          <p:nvPr/>
        </p:nvSpPr>
        <p:spPr>
          <a:xfrm>
            <a:off x="6687235" y="215989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B5F1441C-CEBA-3642-948D-F683A3C3D4A1}"/>
              </a:ext>
            </a:extLst>
          </p:cNvPr>
          <p:cNvGrpSpPr/>
          <p:nvPr/>
        </p:nvGrpSpPr>
        <p:grpSpPr>
          <a:xfrm>
            <a:off x="6965072" y="3905738"/>
            <a:ext cx="711229" cy="656187"/>
            <a:chOff x="3767656" y="4099035"/>
            <a:chExt cx="711229" cy="656187"/>
          </a:xfrm>
        </p:grpSpPr>
        <p:pic>
          <p:nvPicPr>
            <p:cNvPr id="85" name="그래픽 84" descr="데이터베이스 단색으로 채워진">
              <a:extLst>
                <a:ext uri="{FF2B5EF4-FFF2-40B4-BE49-F238E27FC236}">
                  <a16:creationId xmlns:a16="http://schemas.microsoft.com/office/drawing/2014/main" id="{355243CE-D3E5-0241-92F3-FE90D3535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767656" y="4099035"/>
              <a:ext cx="656187" cy="656187"/>
            </a:xfrm>
            <a:prstGeom prst="rect">
              <a:avLst/>
            </a:prstGeom>
          </p:spPr>
        </p:pic>
        <p:pic>
          <p:nvPicPr>
            <p:cNvPr id="86" name="Picture 11" descr="Oracle DB] 윈도우 10 오라클 11G 설치하기">
              <a:extLst>
                <a:ext uri="{FF2B5EF4-FFF2-40B4-BE49-F238E27FC236}">
                  <a16:creationId xmlns:a16="http://schemas.microsoft.com/office/drawing/2014/main" id="{241A75FB-E0D0-5A41-BC7F-96FBBAB46B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6384" y="4322721"/>
              <a:ext cx="432501" cy="4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7" name="모서리가 둥근 직사각형 86">
            <a:extLst>
              <a:ext uri="{FF2B5EF4-FFF2-40B4-BE49-F238E27FC236}">
                <a16:creationId xmlns:a16="http://schemas.microsoft.com/office/drawing/2014/main" id="{B2A13392-F10F-F344-8268-9151C96A3B7D}"/>
              </a:ext>
            </a:extLst>
          </p:cNvPr>
          <p:cNvSpPr/>
          <p:nvPr/>
        </p:nvSpPr>
        <p:spPr>
          <a:xfrm>
            <a:off x="6705226" y="2784144"/>
            <a:ext cx="1191142" cy="64485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Match</a:t>
            </a:r>
          </a:p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Service</a:t>
            </a:r>
            <a:endParaRPr kumimoji="1"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88" name="그림 87">
            <a:extLst>
              <a:ext uri="{FF2B5EF4-FFF2-40B4-BE49-F238E27FC236}">
                <a16:creationId xmlns:a16="http://schemas.microsoft.com/office/drawing/2014/main" id="{229969E6-8A88-9F4C-926F-30534071B3F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23241" t="4341" r="23142" b="4514"/>
          <a:stretch/>
        </p:blipFill>
        <p:spPr>
          <a:xfrm>
            <a:off x="7123412" y="2368298"/>
            <a:ext cx="394551" cy="351002"/>
          </a:xfrm>
          <a:prstGeom prst="rect">
            <a:avLst/>
          </a:prstGeom>
        </p:spPr>
      </p:pic>
      <p:sp>
        <p:nvSpPr>
          <p:cNvPr id="89" name="직사각형 88">
            <a:extLst>
              <a:ext uri="{FF2B5EF4-FFF2-40B4-BE49-F238E27FC236}">
                <a16:creationId xmlns:a16="http://schemas.microsoft.com/office/drawing/2014/main" id="{7A9C1EC8-7E51-7240-87BD-FBF1F335BBE1}"/>
              </a:ext>
            </a:extLst>
          </p:cNvPr>
          <p:cNvSpPr/>
          <p:nvPr/>
        </p:nvSpPr>
        <p:spPr>
          <a:xfrm>
            <a:off x="8580638" y="2640517"/>
            <a:ext cx="1751798" cy="893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2C6106B8-12CE-0F43-B5E5-7496ECF60857}"/>
              </a:ext>
            </a:extLst>
          </p:cNvPr>
          <p:cNvGrpSpPr/>
          <p:nvPr/>
        </p:nvGrpSpPr>
        <p:grpSpPr>
          <a:xfrm>
            <a:off x="8418127" y="2107067"/>
            <a:ext cx="394551" cy="394551"/>
            <a:chOff x="2898585" y="2154758"/>
            <a:chExt cx="468000" cy="468000"/>
          </a:xfrm>
        </p:grpSpPr>
        <p:pic>
          <p:nvPicPr>
            <p:cNvPr id="91" name="그림 90">
              <a:extLst>
                <a:ext uri="{FF2B5EF4-FFF2-40B4-BE49-F238E27FC236}">
                  <a16:creationId xmlns:a16="http://schemas.microsoft.com/office/drawing/2014/main" id="{76ACC332-2451-844C-B0AF-A009AC1C90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92" name="직사각형 91">
              <a:extLst>
                <a:ext uri="{FF2B5EF4-FFF2-40B4-BE49-F238E27FC236}">
                  <a16:creationId xmlns:a16="http://schemas.microsoft.com/office/drawing/2014/main" id="{411C4D60-3C7B-8248-9A5E-5CDC14206F3E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EA13460A-ACE4-1049-8995-064DB0F1894B}"/>
              </a:ext>
            </a:extLst>
          </p:cNvPr>
          <p:cNvSpPr/>
          <p:nvPr/>
        </p:nvSpPr>
        <p:spPr>
          <a:xfrm>
            <a:off x="8418127" y="2107067"/>
            <a:ext cx="2014451" cy="2566533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1DDAB13-827B-B840-8FD2-BA9AC1B89745}"/>
              </a:ext>
            </a:extLst>
          </p:cNvPr>
          <p:cNvSpPr txBox="1"/>
          <p:nvPr/>
        </p:nvSpPr>
        <p:spPr>
          <a:xfrm>
            <a:off x="8820228" y="215989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BA650C69-FB8E-BA45-A2F1-87B8C3F6907E}"/>
              </a:ext>
            </a:extLst>
          </p:cNvPr>
          <p:cNvGrpSpPr/>
          <p:nvPr/>
        </p:nvGrpSpPr>
        <p:grpSpPr>
          <a:xfrm>
            <a:off x="9098065" y="3905738"/>
            <a:ext cx="711229" cy="656187"/>
            <a:chOff x="3767656" y="4099035"/>
            <a:chExt cx="711229" cy="656187"/>
          </a:xfrm>
        </p:grpSpPr>
        <p:pic>
          <p:nvPicPr>
            <p:cNvPr id="110" name="그래픽 109" descr="데이터베이스 단색으로 채워진">
              <a:extLst>
                <a:ext uri="{FF2B5EF4-FFF2-40B4-BE49-F238E27FC236}">
                  <a16:creationId xmlns:a16="http://schemas.microsoft.com/office/drawing/2014/main" id="{9D013170-9AAB-0647-A8EC-8684F310E7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767656" y="4099035"/>
              <a:ext cx="656187" cy="656187"/>
            </a:xfrm>
            <a:prstGeom prst="rect">
              <a:avLst/>
            </a:prstGeom>
          </p:spPr>
        </p:pic>
        <p:pic>
          <p:nvPicPr>
            <p:cNvPr id="111" name="Picture 11" descr="Oracle DB] 윈도우 10 오라클 11G 설치하기">
              <a:extLst>
                <a:ext uri="{FF2B5EF4-FFF2-40B4-BE49-F238E27FC236}">
                  <a16:creationId xmlns:a16="http://schemas.microsoft.com/office/drawing/2014/main" id="{3A5604D2-EEFE-244A-ABD4-1E05DE4F80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6384" y="4322721"/>
              <a:ext cx="432501" cy="4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" name="모서리가 둥근 직사각형 111">
            <a:extLst>
              <a:ext uri="{FF2B5EF4-FFF2-40B4-BE49-F238E27FC236}">
                <a16:creationId xmlns:a16="http://schemas.microsoft.com/office/drawing/2014/main" id="{12B875E3-9F79-3D40-B590-C1F3C442A1FB}"/>
              </a:ext>
            </a:extLst>
          </p:cNvPr>
          <p:cNvSpPr/>
          <p:nvPr/>
        </p:nvSpPr>
        <p:spPr>
          <a:xfrm>
            <a:off x="8838219" y="2784144"/>
            <a:ext cx="1191142" cy="64485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6DB3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Member</a:t>
            </a:r>
          </a:p>
          <a:p>
            <a:pPr algn="ctr"/>
            <a:r>
              <a:rPr kumimoji="1" lang="en-US" altLang="ko-KR" sz="1200" dirty="0">
                <a:solidFill>
                  <a:sysClr val="windowText" lastClr="000000"/>
                </a:solidFill>
              </a:rPr>
              <a:t>Service</a:t>
            </a:r>
            <a:endParaRPr kumimoji="1"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113" name="그림 112">
            <a:extLst>
              <a:ext uri="{FF2B5EF4-FFF2-40B4-BE49-F238E27FC236}">
                <a16:creationId xmlns:a16="http://schemas.microsoft.com/office/drawing/2014/main" id="{A22CFD59-A353-484C-A80D-3CC245F6C2E2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23241" t="4341" r="23142" b="4514"/>
          <a:stretch/>
        </p:blipFill>
        <p:spPr>
          <a:xfrm>
            <a:off x="9256405" y="2368298"/>
            <a:ext cx="394551" cy="351002"/>
          </a:xfrm>
          <a:prstGeom prst="rect">
            <a:avLst/>
          </a:prstGeom>
        </p:spPr>
      </p:pic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6D4267A2-5D56-4646-9597-051FF1FEB714}"/>
              </a:ext>
            </a:extLst>
          </p:cNvPr>
          <p:cNvGrpSpPr/>
          <p:nvPr/>
        </p:nvGrpSpPr>
        <p:grpSpPr>
          <a:xfrm>
            <a:off x="4129364" y="5075145"/>
            <a:ext cx="394551" cy="394551"/>
            <a:chOff x="2898585" y="2154758"/>
            <a:chExt cx="468000" cy="468000"/>
          </a:xfrm>
        </p:grpSpPr>
        <p:pic>
          <p:nvPicPr>
            <p:cNvPr id="115" name="그림 114">
              <a:extLst>
                <a:ext uri="{FF2B5EF4-FFF2-40B4-BE49-F238E27FC236}">
                  <a16:creationId xmlns:a16="http://schemas.microsoft.com/office/drawing/2014/main" id="{C0DBC898-2A39-F34F-B64F-0D0EDF7918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115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rcRect l="14122" t="13583" r="13864" b="19370"/>
            <a:stretch/>
          </p:blipFill>
          <p:spPr>
            <a:xfrm>
              <a:off x="2950291" y="2203157"/>
              <a:ext cx="366303" cy="366303"/>
            </a:xfrm>
            <a:prstGeom prst="rect">
              <a:avLst/>
            </a:prstGeom>
            <a:noFill/>
          </p:spPr>
        </p:pic>
        <p:sp>
          <p:nvSpPr>
            <p:cNvPr id="116" name="직사각형 115">
              <a:extLst>
                <a:ext uri="{FF2B5EF4-FFF2-40B4-BE49-F238E27FC236}">
                  <a16:creationId xmlns:a16="http://schemas.microsoft.com/office/drawing/2014/main" id="{C72D63C7-E8DE-0544-AA05-DF57A5904FCA}"/>
                </a:ext>
              </a:extLst>
            </p:cNvPr>
            <p:cNvSpPr/>
            <p:nvPr/>
          </p:nvSpPr>
          <p:spPr>
            <a:xfrm>
              <a:off x="2898585" y="2154758"/>
              <a:ext cx="468000" cy="468000"/>
            </a:xfrm>
            <a:prstGeom prst="rect">
              <a:avLst/>
            </a:prstGeom>
            <a:noFill/>
            <a:ln w="12700">
              <a:solidFill>
                <a:srgbClr val="BF51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6BFDD8DE-CE10-0441-AC6A-A7C817E962F0}"/>
              </a:ext>
            </a:extLst>
          </p:cNvPr>
          <p:cNvSpPr/>
          <p:nvPr/>
        </p:nvSpPr>
        <p:spPr>
          <a:xfrm>
            <a:off x="4129364" y="5075146"/>
            <a:ext cx="6303214" cy="578382"/>
          </a:xfrm>
          <a:prstGeom prst="rect">
            <a:avLst/>
          </a:prstGeom>
          <a:noFill/>
          <a:ln w="19050">
            <a:solidFill>
              <a:srgbClr val="BF5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44E420E-F6F4-4840-8E26-B28C43DD46C9}"/>
              </a:ext>
            </a:extLst>
          </p:cNvPr>
          <p:cNvSpPr txBox="1"/>
          <p:nvPr/>
        </p:nvSpPr>
        <p:spPr>
          <a:xfrm>
            <a:off x="4531465" y="5127976"/>
            <a:ext cx="482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200" b="1" dirty="0">
                <a:solidFill>
                  <a:srgbClr val="BF5107"/>
                </a:solidFill>
              </a:rPr>
              <a:t>EC2</a:t>
            </a:r>
            <a:endParaRPr kumimoji="1" lang="ko-KR" altLang="en-US" sz="1200" b="1" dirty="0">
              <a:solidFill>
                <a:srgbClr val="BF5107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424275D-6F5F-3148-9CEC-A40C17B603B2}"/>
              </a:ext>
            </a:extLst>
          </p:cNvPr>
          <p:cNvSpPr txBox="1"/>
          <p:nvPr/>
        </p:nvSpPr>
        <p:spPr>
          <a:xfrm>
            <a:off x="4894850" y="2154364"/>
            <a:ext cx="129115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050" b="0" i="0" dirty="0">
                <a:solidFill>
                  <a:srgbClr val="000000"/>
                </a:solidFill>
                <a:effectLst/>
                <a:latin typeface="Apple SD Gothic Neo" panose="02000300000000000000" pitchFamily="2" charset="-127"/>
                <a:ea typeface="Apple SD Gothic Neo" panose="02000300000000000000" pitchFamily="2" charset="-127"/>
              </a:rPr>
              <a:t>13.209.181.168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531585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7"/>
          <p:cNvSpPr txBox="1">
            <a:spLocks noGrp="1"/>
          </p:cNvSpPr>
          <p:nvPr>
            <p:ph type="title"/>
          </p:nvPr>
        </p:nvSpPr>
        <p:spPr>
          <a:xfrm>
            <a:off x="4564038" y="2489626"/>
            <a:ext cx="499634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</a:pPr>
            <a:r>
              <a:rPr lang="ko-KR"/>
              <a:t>감사합니다.</a:t>
            </a:r>
            <a:endParaRPr/>
          </a:p>
        </p:txBody>
      </p:sp>
      <p:sp>
        <p:nvSpPr>
          <p:cNvPr id="359" name="Google Shape;35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>
                <a:solidFill>
                  <a:schemeClr val="dk1"/>
                </a:solidFill>
              </a:rPr>
              <a:t>9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430</Words>
  <Application>Microsoft Macintosh PowerPoint</Application>
  <PresentationFormat>와이드스크린</PresentationFormat>
  <Paragraphs>122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Malgun Gothic</vt:lpstr>
      <vt:lpstr>Apple SD Gothic Neo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Microsoft Office User</cp:lastModifiedBy>
  <cp:revision>10</cp:revision>
  <dcterms:modified xsi:type="dcterms:W3CDTF">2024-07-29T15:40:52Z</dcterms:modified>
</cp:coreProperties>
</file>